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34"/>
  </p:notesMasterIdLst>
  <p:sldIdLst>
    <p:sldId id="299" r:id="rId3"/>
    <p:sldId id="300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68" r:id="rId14"/>
    <p:sldId id="273" r:id="rId15"/>
    <p:sldId id="271" r:id="rId16"/>
    <p:sldId id="272" r:id="rId17"/>
    <p:sldId id="293" r:id="rId18"/>
    <p:sldId id="274" r:id="rId19"/>
    <p:sldId id="275" r:id="rId20"/>
    <p:sldId id="277" r:id="rId21"/>
    <p:sldId id="279" r:id="rId22"/>
    <p:sldId id="290" r:id="rId23"/>
    <p:sldId id="280" r:id="rId24"/>
    <p:sldId id="281" r:id="rId25"/>
    <p:sldId id="282" r:id="rId26"/>
    <p:sldId id="283" r:id="rId27"/>
    <p:sldId id="278" r:id="rId28"/>
    <p:sldId id="301" r:id="rId29"/>
    <p:sldId id="297" r:id="rId30"/>
    <p:sldId id="296" r:id="rId31"/>
    <p:sldId id="298" r:id="rId32"/>
    <p:sldId id="295" r:id="rId3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29" autoAdjust="0"/>
  </p:normalViewPr>
  <p:slideViewPr>
    <p:cSldViewPr>
      <p:cViewPr>
        <p:scale>
          <a:sx n="80" d="100"/>
          <a:sy n="80" d="100"/>
        </p:scale>
        <p:origin x="-243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722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488D45F-DB2F-4985-AC25-C9CAACCAF151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8A3333F-A337-47F5-A33B-0D32DB72A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Closed containers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3333F-A337-47F5-A33B-0D32DB72A9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Closed containers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3333F-A337-47F5-A33B-0D32DB72A9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Examples: picric acid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3333F-A337-47F5-A33B-0D32DB72A9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 is</a:t>
            </a:r>
            <a:r>
              <a:rPr lang="en-US" baseline="0" dirty="0" smtClean="0"/>
              <a:t> to help emergency responders (non-chemists) know what needs to be done in an emergency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3333F-A337-47F5-A33B-0D32DB72A9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8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Closed containers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3333F-A337-47F5-A33B-0D32DB72A9C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Unplug____,</a:t>
            </a:r>
            <a:r>
              <a:rPr lang="en-US" baseline="0" dirty="0" smtClean="0"/>
              <a:t> Turn off _____ valve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3333F-A337-47F5-A33B-0D32DB72A9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7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25" name="Picture 24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26" name="Picture 25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0" y="6263640"/>
            <a:ext cx="9144000" cy="182880"/>
            <a:chOff x="1051560" y="6263640"/>
            <a:chExt cx="7040880" cy="118872"/>
          </a:xfrm>
        </p:grpSpPr>
        <p:pic>
          <p:nvPicPr>
            <p:cNvPr id="30" name="Picture 29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51560" y="6263640"/>
              <a:ext cx="7040880" cy="45720"/>
            </a:xfrm>
            <a:prstGeom prst="rect">
              <a:avLst/>
            </a:prstGeom>
          </p:spPr>
        </p:pic>
        <p:pic>
          <p:nvPicPr>
            <p:cNvPr id="31" name="Picture 30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051560" y="6336792"/>
              <a:ext cx="7040880" cy="45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7209042"/>
      </p:ext>
    </p:extLst>
  </p:cSld>
  <p:clrMapOvr>
    <a:masterClrMapping/>
  </p:clrMapOvr>
  <p:transition>
    <p:fade/>
  </p:transition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 -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26" name="Picture 25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27" name="Picture 26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42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46" name="Picture 45" descr="20121121-02.png"/>
              <p:cNvPicPr>
                <a:picLocks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47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48" name="Picture 47" descr="20121121-04.png"/>
                <p:cNvPicPr>
                  <a:picLocks noChangeAspect="1"/>
                </p:cNvPicPr>
                <p:nvPr userDrawn="1"/>
              </p:nvPicPr>
              <p:blipFill>
                <a:blip r:embed="rId5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49" name="Picture 48" descr="20121121-07.png"/>
                <p:cNvPicPr>
                  <a:picLocks noChangeAspect="1"/>
                </p:cNvPicPr>
                <p:nvPr userDrawn="1"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3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44" name="Picture 43" descr="20121113-01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45" name="Picture 44" descr="20121121-01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3657600"/>
            <a:ext cx="4038600" cy="2087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1524001"/>
            <a:ext cx="40386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5"/>
          </p:nvPr>
        </p:nvSpPr>
        <p:spPr>
          <a:xfrm>
            <a:off x="457200" y="3657600"/>
            <a:ext cx="4038600" cy="2087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6"/>
          </p:nvPr>
        </p:nvSpPr>
        <p:spPr>
          <a:xfrm>
            <a:off x="457200" y="1524001"/>
            <a:ext cx="40386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Slide Number Placeholder 5"/>
          <p:cNvSpPr txBox="1">
            <a:spLocks/>
          </p:cNvSpPr>
          <p:nvPr userDrawn="1"/>
        </p:nvSpPr>
        <p:spPr>
          <a:xfrm>
            <a:off x="5879572" y="6428232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0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21" name="Picture 20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22" name="Picture 21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11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15" name="Picture 14" descr="20121121-02.png"/>
              <p:cNvPicPr>
                <a:picLocks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16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17" name="Picture 16" descr="20121121-04.png"/>
                <p:cNvPicPr>
                  <a:picLocks noChangeAspect="1"/>
                </p:cNvPicPr>
                <p:nvPr userDrawn="1"/>
              </p:nvPicPr>
              <p:blipFill>
                <a:blip r:embed="rId5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18" name="Picture 17" descr="20121121-07.png"/>
                <p:cNvPicPr>
                  <a:picLocks noChangeAspect="1"/>
                </p:cNvPicPr>
                <p:nvPr userDrawn="1"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13" name="Picture 12" descr="20121113-01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14" name="Picture 13" descr="20121121-01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19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5335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17" name="Picture 16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18" name="Picture 17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7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11" name="Picture 10" descr="20121121-02.png"/>
              <p:cNvPicPr>
                <a:picLocks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12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13" name="Picture 12" descr="20121121-04.png"/>
                <p:cNvPicPr>
                  <a:picLocks noChangeAspect="1"/>
                </p:cNvPicPr>
                <p:nvPr userDrawn="1"/>
              </p:nvPicPr>
              <p:blipFill>
                <a:blip r:embed="rId5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14" name="Picture 13" descr="20121121-07.png"/>
                <p:cNvPicPr>
                  <a:picLocks noChangeAspect="1"/>
                </p:cNvPicPr>
                <p:nvPr userDrawn="1"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9" name="Picture 8" descr="20121113-01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10" name="Picture 9" descr="20121121-01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1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3859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6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10" name="Picture 9" descr="20121121-02.png"/>
              <p:cNvPicPr>
                <a:picLocks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11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12" name="Picture 11" descr="20121121-04.png"/>
                <p:cNvPicPr>
                  <a:picLocks noChangeAspect="1"/>
                </p:cNvPicPr>
                <p:nvPr userDrawn="1"/>
              </p:nvPicPr>
              <p:blipFill>
                <a:blip r:embed="rId3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13" name="Picture 12" descr="20121121-07.png"/>
                <p:cNvPicPr>
                  <a:picLocks noChangeAspect="1"/>
                </p:cNvPicPr>
                <p:nvPr userDrawn="1"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8" name="Picture 7" descr="20121113-01.png"/>
              <p:cNvPicPr>
                <a:picLocks noChangeAspect="1"/>
              </p:cNvPicPr>
              <p:nvPr userDrawn="1"/>
            </p:nvPicPr>
            <p:blipFill>
              <a:blip r:embed="rId5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9" name="Picture 8" descr="20121121-01.png"/>
              <p:cNvPicPr>
                <a:picLocks noChangeAspect="1"/>
              </p:cNvPicPr>
              <p:nvPr userDrawn="1"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1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050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5" name="Picture 4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6" name="Picture 5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003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1579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24" name="Picture 23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25" name="Picture 24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17" name="Picture 16" descr="20121121-02.png"/>
              <p:cNvPicPr>
                <a:picLocks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14" name="Picture 13" descr="20121121-04.png"/>
                <p:cNvPicPr>
                  <a:picLocks noChangeAspect="1"/>
                </p:cNvPicPr>
                <p:nvPr userDrawn="1"/>
              </p:nvPicPr>
              <p:blipFill>
                <a:blip r:embed="rId5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16" name="Picture 15" descr="20121121-07.png"/>
                <p:cNvPicPr>
                  <a:picLocks noChangeAspect="1"/>
                </p:cNvPicPr>
                <p:nvPr userDrawn="1"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18" name="Picture 17" descr="20121113-01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23" name="Picture 22" descr="20121121-01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524000"/>
            <a:ext cx="8229600" cy="4267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5879572" y="6428232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2966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24" name="Picture 23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25" name="Picture 24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17" name="Picture 16" descr="20121121-02.png"/>
              <p:cNvPicPr>
                <a:picLocks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14" name="Picture 13" descr="20121121-04.png"/>
                <p:cNvPicPr>
                  <a:picLocks noChangeAspect="1"/>
                </p:cNvPicPr>
                <p:nvPr userDrawn="1"/>
              </p:nvPicPr>
              <p:blipFill>
                <a:blip r:embed="rId5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16" name="Picture 15" descr="20121121-07.png"/>
                <p:cNvPicPr>
                  <a:picLocks noChangeAspect="1"/>
                </p:cNvPicPr>
                <p:nvPr userDrawn="1"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18" name="Picture 17" descr="20121113-01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23" name="Picture 22" descr="20121121-01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524000"/>
            <a:ext cx="8229600" cy="4267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5879572" y="6428232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1356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24" name="Picture 23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25" name="Picture 24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17" name="Picture 16" descr="20121121-02.png"/>
              <p:cNvPicPr>
                <a:picLocks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14" name="Picture 13" descr="20121121-04.png"/>
                <p:cNvPicPr>
                  <a:picLocks noChangeAspect="1"/>
                </p:cNvPicPr>
                <p:nvPr userDrawn="1"/>
              </p:nvPicPr>
              <p:blipFill>
                <a:blip r:embed="rId5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16" name="Picture 15" descr="20121121-07.png"/>
                <p:cNvPicPr>
                  <a:picLocks noChangeAspect="1"/>
                </p:cNvPicPr>
                <p:nvPr userDrawn="1"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18" name="Picture 17" descr="20121113-01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23" name="Picture 22" descr="20121121-01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524000"/>
            <a:ext cx="8229600" cy="4267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5879572" y="6428232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8431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24" name="Picture 23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25" name="Picture 24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17" name="Picture 16" descr="20121121-02.png"/>
              <p:cNvPicPr>
                <a:picLocks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14" name="Picture 13" descr="20121121-04.png"/>
                <p:cNvPicPr>
                  <a:picLocks noChangeAspect="1"/>
                </p:cNvPicPr>
                <p:nvPr userDrawn="1"/>
              </p:nvPicPr>
              <p:blipFill>
                <a:blip r:embed="rId5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16" name="Picture 15" descr="20121121-07.png"/>
                <p:cNvPicPr>
                  <a:picLocks noChangeAspect="1"/>
                </p:cNvPicPr>
                <p:nvPr userDrawn="1"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18" name="Picture 17" descr="20121113-01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23" name="Picture 22" descr="20121121-01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524000"/>
            <a:ext cx="8229600" cy="4267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5879572" y="6428232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316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622144" y="6477000"/>
            <a:ext cx="129540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47500" lnSpcReduction="2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fld id="{705910EA-986F-4B41-9327-C87DD085229B}" type="datetime1">
              <a:rPr lang="en-US" sz="3200" smtClean="0">
                <a:solidFill>
                  <a:prstClr val="black"/>
                </a:solidFill>
              </a:rPr>
              <a:pPr algn="ctr">
                <a:spcBef>
                  <a:spcPct val="20000"/>
                </a:spcBef>
                <a:buFont typeface="Arial" pitchFamily="34" charset="0"/>
                <a:buNone/>
              </a:pPr>
              <a:t>5/16/2014</a:t>
            </a:fld>
            <a:endParaRPr lang="en-US" sz="3200" dirty="0" smtClean="0">
              <a:solidFill>
                <a:prstClr val="black"/>
              </a:solidFill>
            </a:endParaRPr>
          </a:p>
        </p:txBody>
      </p:sp>
      <p:pic>
        <p:nvPicPr>
          <p:cNvPr id="16" name="Picture 15" descr="20121121-04.png"/>
          <p:cNvPicPr>
            <a:picLocks noChangeAspect="1"/>
          </p:cNvPicPr>
          <p:nvPr userDrawn="1"/>
        </p:nvPicPr>
        <p:blipFill>
          <a:blip r:embed="rId2" cstate="print"/>
          <a:srcRect t="49512"/>
          <a:stretch>
            <a:fillRect/>
          </a:stretch>
        </p:blipFill>
        <p:spPr>
          <a:xfrm>
            <a:off x="686380" y="6746248"/>
            <a:ext cx="1574042" cy="80447"/>
          </a:xfrm>
          <a:prstGeom prst="rect">
            <a:avLst/>
          </a:prstGeom>
        </p:spPr>
      </p:pic>
      <p:pic>
        <p:nvPicPr>
          <p:cNvPr id="15" name="Picture 14" descr="20121121-02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372430"/>
          </a:xfrm>
          <a:prstGeom prst="rect">
            <a:avLst/>
          </a:prstGeom>
        </p:spPr>
      </p:pic>
      <p:pic>
        <p:nvPicPr>
          <p:cNvPr id="11" name="Picture 10" descr="20121113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15633" y="5943600"/>
            <a:ext cx="1528367" cy="914400"/>
          </a:xfrm>
          <a:prstGeom prst="rect">
            <a:avLst/>
          </a:prstGeom>
        </p:spPr>
      </p:pic>
      <p:pic>
        <p:nvPicPr>
          <p:cNvPr id="12" name="Picture 11" descr="20121121-0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858402" y="6167273"/>
            <a:ext cx="864318" cy="467054"/>
          </a:xfrm>
          <a:prstGeom prst="rect">
            <a:avLst/>
          </a:prstGeom>
        </p:spPr>
      </p:pic>
      <p:pic>
        <p:nvPicPr>
          <p:cNvPr id="25" name="Picture 24" descr="20121121-07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4886" y="6172200"/>
            <a:ext cx="2657030" cy="457200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31" name="Picture 30" descr="Gold.bmp"/>
            <p:cNvPicPr>
              <a:picLocks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32" name="Picture 31" descr="Maroon.bmp"/>
            <p:cNvPicPr>
              <a:picLocks/>
            </p:cNvPicPr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pic>
        <p:nvPicPr>
          <p:cNvPr id="17" name="Picture 16" descr="20121121-08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8" y="1"/>
            <a:ext cx="4322854" cy="2586788"/>
          </a:xfrm>
          <a:prstGeom prst="rect">
            <a:avLst/>
          </a:prstGeom>
        </p:spPr>
      </p:pic>
      <p:pic>
        <p:nvPicPr>
          <p:cNvPr id="18" name="Picture 17" descr="20121121-01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27230" y="201406"/>
            <a:ext cx="3033880" cy="16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4569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24" name="Picture 23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25" name="Picture 24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17" name="Picture 16" descr="20121121-02.png"/>
              <p:cNvPicPr>
                <a:picLocks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14" name="Picture 13" descr="20121121-04.png"/>
                <p:cNvPicPr>
                  <a:picLocks noChangeAspect="1"/>
                </p:cNvPicPr>
                <p:nvPr userDrawn="1"/>
              </p:nvPicPr>
              <p:blipFill>
                <a:blip r:embed="rId5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16" name="Picture 15" descr="20121121-07.png"/>
                <p:cNvPicPr>
                  <a:picLocks noChangeAspect="1"/>
                </p:cNvPicPr>
                <p:nvPr userDrawn="1"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18" name="Picture 17" descr="20121113-01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23" name="Picture 22" descr="20121121-01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524000"/>
            <a:ext cx="8229600" cy="4267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5879572" y="6428232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0254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24" name="Picture 23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25" name="Picture 24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17" name="Picture 16" descr="20121121-02.png"/>
              <p:cNvPicPr>
                <a:picLocks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14" name="Picture 13" descr="20121121-04.png"/>
                <p:cNvPicPr>
                  <a:picLocks noChangeAspect="1"/>
                </p:cNvPicPr>
                <p:nvPr userDrawn="1"/>
              </p:nvPicPr>
              <p:blipFill>
                <a:blip r:embed="rId5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16" name="Picture 15" descr="20121121-07.png"/>
                <p:cNvPicPr>
                  <a:picLocks noChangeAspect="1"/>
                </p:cNvPicPr>
                <p:nvPr userDrawn="1"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18" name="Picture 17" descr="20121113-01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23" name="Picture 22" descr="20121121-01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524000"/>
            <a:ext cx="8229600" cy="4267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5879572" y="6428232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4641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609600" y="6858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981200" y="31242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9" descr="M&amp;Wordmark-mar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15000"/>
            <a:ext cx="25146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33400" y="5943600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7" name="Picture 15" descr="BannerPg1_061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78325"/>
            <a:ext cx="72294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7623175" cy="1752600"/>
          </a:xfrm>
        </p:spPr>
        <p:txBody>
          <a:bodyPr/>
          <a:lstStyle>
            <a:lvl1pPr>
              <a:defRPr sz="5000" b="0"/>
            </a:lvl1pPr>
          </a:lstStyle>
          <a:p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333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76EC4-AFB8-4C67-A4DA-03ACE412BD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63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9A002-CFA0-47BB-A275-5B55A0252D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31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464F8-955E-44B7-95E4-3E3F754C98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7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4195-2DC1-407B-A7E1-636803E968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97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0FCE5-350E-42D4-9E5B-EBC7C12B26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73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F6D0-968D-49D2-9028-4B0A6F9EBE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08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CF2F-F7CB-41DD-B5AF-084E85DBCA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1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24" name="Picture 23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25" name="Picture 24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17" name="Picture 16" descr="20121121-02.png"/>
              <p:cNvPicPr>
                <a:picLocks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14" name="Picture 13" descr="20121121-04.png"/>
                <p:cNvPicPr>
                  <a:picLocks noChangeAspect="1"/>
                </p:cNvPicPr>
                <p:nvPr userDrawn="1"/>
              </p:nvPicPr>
              <p:blipFill>
                <a:blip r:embed="rId5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16" name="Picture 15" descr="20121121-07.png"/>
                <p:cNvPicPr>
                  <a:picLocks noChangeAspect="1"/>
                </p:cNvPicPr>
                <p:nvPr userDrawn="1"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18" name="Picture 17" descr="20121113-01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23" name="Picture 22" descr="20121121-01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524000"/>
            <a:ext cx="8229600" cy="4267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5879572" y="6428232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6248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AB2D-1C9C-4C97-BA29-0BE9C42C467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48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E7E9-7AB8-40CA-9B12-6AC4252F90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12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700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700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C9E6-BD3F-465D-955E-124B64A9A8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64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15897-F78C-47AB-A856-C172353B00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53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FDB15-D1AB-4439-A022-EAAB940D2B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10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85A50-189A-45BA-BC19-665537B670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98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893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272C4-1787-4F2D-8D31-CABD8C6EC3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4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27" name="Picture 26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28" name="Picture 27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25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31" name="Picture 30" descr="20121121-02.png"/>
              <p:cNvPicPr>
                <a:picLocks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32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33" name="Picture 32" descr="20121121-04.png"/>
                <p:cNvPicPr>
                  <a:picLocks noChangeAspect="1"/>
                </p:cNvPicPr>
                <p:nvPr userDrawn="1"/>
              </p:nvPicPr>
              <p:blipFill>
                <a:blip r:embed="rId5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35" name="Picture 34" descr="20121121-07.png"/>
                <p:cNvPicPr>
                  <a:picLocks noChangeAspect="1"/>
                </p:cNvPicPr>
                <p:nvPr userDrawn="1"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29" name="Picture 28" descr="20121113-01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30" name="Picture 29" descr="20121121-01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Slide Number Placeholder 5"/>
          <p:cNvSpPr txBox="1">
            <a:spLocks/>
          </p:cNvSpPr>
          <p:nvPr userDrawn="1"/>
        </p:nvSpPr>
        <p:spPr>
          <a:xfrm>
            <a:off x="5879572" y="6428232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084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26" name="Picture 25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27" name="Picture 26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40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44" name="Picture 43" descr="20121121-02.png"/>
              <p:cNvPicPr>
                <a:picLocks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45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46" name="Picture 45" descr="20121121-04.png"/>
                <p:cNvPicPr>
                  <a:picLocks noChangeAspect="1"/>
                </p:cNvPicPr>
                <p:nvPr userDrawn="1"/>
              </p:nvPicPr>
              <p:blipFill>
                <a:blip r:embed="rId5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47" name="Picture 46" descr="20121121-07.png"/>
                <p:cNvPicPr>
                  <a:picLocks noChangeAspect="1"/>
                </p:cNvPicPr>
                <p:nvPr userDrawn="1"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1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42" name="Picture 41" descr="20121113-01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43" name="Picture 42" descr="20121121-01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3657600"/>
            <a:ext cx="4038600" cy="2087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1524001"/>
            <a:ext cx="40386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8" name="Slide Number Placeholder 5"/>
          <p:cNvSpPr txBox="1">
            <a:spLocks/>
          </p:cNvSpPr>
          <p:nvPr userDrawn="1"/>
        </p:nvSpPr>
        <p:spPr>
          <a:xfrm>
            <a:off x="5879572" y="6428232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410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26" name="Picture 25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27" name="Picture 26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39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43" name="Picture 42" descr="20121121-02.png"/>
              <p:cNvPicPr>
                <a:picLocks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44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45" name="Picture 44" descr="20121121-04.png"/>
                <p:cNvPicPr>
                  <a:picLocks noChangeAspect="1"/>
                </p:cNvPicPr>
                <p:nvPr userDrawn="1"/>
              </p:nvPicPr>
              <p:blipFill>
                <a:blip r:embed="rId5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46" name="Picture 45" descr="20121121-07.png"/>
                <p:cNvPicPr>
                  <a:picLocks noChangeAspect="1"/>
                </p:cNvPicPr>
                <p:nvPr userDrawn="1"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0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41" name="Picture 40" descr="20121113-01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42" name="Picture 41" descr="20121121-01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5152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3657600"/>
            <a:ext cx="4038600" cy="2087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1524001"/>
            <a:ext cx="40386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5879572" y="6428232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077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36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42" name="Picture 41" descr="20121121-02.png"/>
              <p:cNvPicPr>
                <a:picLocks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44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45" name="Picture 44" descr="20121121-04.png"/>
                <p:cNvPicPr>
                  <a:picLocks noChangeAspect="1"/>
                </p:cNvPicPr>
                <p:nvPr userDrawn="1"/>
              </p:nvPicPr>
              <p:blipFill>
                <a:blip r:embed="rId3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46" name="Picture 45" descr="20121121-07.png"/>
                <p:cNvPicPr>
                  <a:picLocks noChangeAspect="1"/>
                </p:cNvPicPr>
                <p:nvPr userDrawn="1"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40" name="Picture 39" descr="20121113-01.png"/>
              <p:cNvPicPr>
                <a:picLocks noChangeAspect="1"/>
              </p:cNvPicPr>
              <p:nvPr userDrawn="1"/>
            </p:nvPicPr>
            <p:blipFill>
              <a:blip r:embed="rId5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41" name="Picture 40" descr="20121121-01.png"/>
              <p:cNvPicPr>
                <a:picLocks noChangeAspect="1"/>
              </p:cNvPicPr>
              <p:nvPr userDrawn="1"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grpSp>
        <p:nvGrpSpPr>
          <p:cNvPr id="43" name="Group 42"/>
          <p:cNvGrpSpPr/>
          <p:nvPr userDrawn="1"/>
        </p:nvGrpSpPr>
        <p:grpSpPr>
          <a:xfrm>
            <a:off x="6248400" y="1219200"/>
            <a:ext cx="2743200" cy="118872"/>
            <a:chOff x="6248400" y="1219200"/>
            <a:chExt cx="2743200" cy="118872"/>
          </a:xfrm>
        </p:grpSpPr>
        <p:pic>
          <p:nvPicPr>
            <p:cNvPr id="38" name="Picture 37" descr="Maroon.bmp"/>
            <p:cNvPicPr>
              <a:picLocks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6248400" y="1219200"/>
              <a:ext cx="2743200" cy="45720"/>
            </a:xfrm>
            <a:prstGeom prst="rect">
              <a:avLst/>
            </a:prstGeom>
          </p:spPr>
        </p:pic>
        <p:pic>
          <p:nvPicPr>
            <p:cNvPr id="37" name="Picture 36" descr="Gold.bmp"/>
            <p:cNvPicPr>
              <a:picLocks/>
            </p:cNvPicPr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6248400" y="1292352"/>
              <a:ext cx="2743200" cy="4572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6099048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48400" y="152400"/>
            <a:ext cx="2743200" cy="9906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 userDrawn="1">
            <p:ph sz="half" idx="10"/>
          </p:nvPr>
        </p:nvSpPr>
        <p:spPr>
          <a:xfrm>
            <a:off x="6248400" y="1447800"/>
            <a:ext cx="2743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5879572" y="6428232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894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 -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26" name="Picture 25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27" name="Picture 26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40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44" name="Picture 43" descr="20121121-02.png"/>
              <p:cNvPicPr>
                <a:picLocks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45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46" name="Picture 45" descr="20121121-04.png"/>
                <p:cNvPicPr>
                  <a:picLocks noChangeAspect="1"/>
                </p:cNvPicPr>
                <p:nvPr userDrawn="1"/>
              </p:nvPicPr>
              <p:blipFill>
                <a:blip r:embed="rId5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47" name="Picture 46" descr="20121121-07.png"/>
                <p:cNvPicPr>
                  <a:picLocks noChangeAspect="1"/>
                </p:cNvPicPr>
                <p:nvPr userDrawn="1"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1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42" name="Picture 41" descr="20121113-01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43" name="Picture 42" descr="20121121-01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1545895"/>
            <a:ext cx="8229600" cy="13093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5"/>
          </p:nvPr>
        </p:nvSpPr>
        <p:spPr>
          <a:xfrm>
            <a:off x="457200" y="2983821"/>
            <a:ext cx="8229600" cy="13093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6"/>
          </p:nvPr>
        </p:nvSpPr>
        <p:spPr>
          <a:xfrm>
            <a:off x="457200" y="4421748"/>
            <a:ext cx="8229600" cy="13093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8" name="Slide Number Placeholder 5"/>
          <p:cNvSpPr txBox="1">
            <a:spLocks/>
          </p:cNvSpPr>
          <p:nvPr userDrawn="1"/>
        </p:nvSpPr>
        <p:spPr>
          <a:xfrm>
            <a:off x="5879572" y="6428232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626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als - Thre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 userDrawn="1"/>
        </p:nvGrpSpPr>
        <p:grpSpPr>
          <a:xfrm>
            <a:off x="228600" y="1298448"/>
            <a:ext cx="8686800" cy="118872"/>
            <a:chOff x="228600" y="1298448"/>
            <a:chExt cx="8686800" cy="118872"/>
          </a:xfrm>
        </p:grpSpPr>
        <p:pic>
          <p:nvPicPr>
            <p:cNvPr id="26" name="Picture 25" descr="Gold.bmp"/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8686800" cy="45720"/>
            </a:xfrm>
            <a:prstGeom prst="rect">
              <a:avLst/>
            </a:prstGeom>
          </p:spPr>
        </p:pic>
        <p:pic>
          <p:nvPicPr>
            <p:cNvPr id="27" name="Picture 26" descr="Maroon.bmp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1298448"/>
              <a:ext cx="8686800" cy="4572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-1" y="0"/>
            <a:ext cx="9144001" cy="6826695"/>
            <a:chOff x="-1" y="0"/>
            <a:chExt cx="9144001" cy="6826695"/>
          </a:xfrm>
        </p:grpSpPr>
        <p:grpSp>
          <p:nvGrpSpPr>
            <p:cNvPr id="43" name="Group 28"/>
            <p:cNvGrpSpPr/>
            <p:nvPr userDrawn="1"/>
          </p:nvGrpSpPr>
          <p:grpSpPr>
            <a:xfrm>
              <a:off x="0" y="5943600"/>
              <a:ext cx="9144000" cy="883095"/>
              <a:chOff x="0" y="5943600"/>
              <a:chExt cx="9144000" cy="883095"/>
            </a:xfrm>
          </p:grpSpPr>
          <p:pic>
            <p:nvPicPr>
              <p:cNvPr id="47" name="Picture 46" descr="20121121-02.png"/>
              <p:cNvPicPr>
                <a:picLocks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943600"/>
                <a:ext cx="9144000" cy="372430"/>
              </a:xfrm>
              <a:prstGeom prst="rect">
                <a:avLst/>
              </a:prstGeom>
            </p:spPr>
          </p:pic>
          <p:grpSp>
            <p:nvGrpSpPr>
              <p:cNvPr id="48" name="Group 25"/>
              <p:cNvGrpSpPr/>
              <p:nvPr userDrawn="1"/>
            </p:nvGrpSpPr>
            <p:grpSpPr>
              <a:xfrm>
                <a:off x="6317086" y="6172200"/>
                <a:ext cx="2657030" cy="654495"/>
                <a:chOff x="144886" y="6172200"/>
                <a:chExt cx="2657030" cy="654495"/>
              </a:xfrm>
            </p:grpSpPr>
            <p:pic>
              <p:nvPicPr>
                <p:cNvPr id="49" name="Picture 48" descr="20121121-04.png"/>
                <p:cNvPicPr>
                  <a:picLocks noChangeAspect="1"/>
                </p:cNvPicPr>
                <p:nvPr userDrawn="1"/>
              </p:nvPicPr>
              <p:blipFill>
                <a:blip r:embed="rId5" cstate="print"/>
                <a:srcRect t="49512"/>
                <a:stretch>
                  <a:fillRect/>
                </a:stretch>
              </p:blipFill>
              <p:spPr>
                <a:xfrm>
                  <a:off x="686380" y="6746248"/>
                  <a:ext cx="1574042" cy="80447"/>
                </a:xfrm>
                <a:prstGeom prst="rect">
                  <a:avLst/>
                </a:prstGeom>
              </p:spPr>
            </p:pic>
            <p:pic>
              <p:nvPicPr>
                <p:cNvPr id="50" name="Picture 49" descr="20121121-07.png"/>
                <p:cNvPicPr>
                  <a:picLocks noChangeAspect="1"/>
                </p:cNvPicPr>
                <p:nvPr userDrawn="1"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886" y="6172200"/>
                  <a:ext cx="265703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4" name="Group 26"/>
            <p:cNvGrpSpPr/>
            <p:nvPr userDrawn="1"/>
          </p:nvGrpSpPr>
          <p:grpSpPr>
            <a:xfrm>
              <a:off x="-1" y="0"/>
              <a:ext cx="2372990" cy="1419726"/>
              <a:chOff x="-1" y="0"/>
              <a:chExt cx="2372990" cy="1419726"/>
            </a:xfrm>
          </p:grpSpPr>
          <p:pic>
            <p:nvPicPr>
              <p:cNvPr id="45" name="Picture 44" descr="20121113-01.png"/>
              <p:cNvPicPr>
                <a:picLocks noChangeAspect="1"/>
              </p:cNvPicPr>
              <p:nvPr userDrawn="1"/>
            </p:nvPicPr>
            <p:blipFill>
              <a:blip r:embed="rId7" cstate="print"/>
              <a:stretch>
                <a:fillRect/>
              </a:stretch>
            </p:blipFill>
            <p:spPr>
              <a:xfrm rot="10800000">
                <a:off x="-1" y="0"/>
                <a:ext cx="2372990" cy="1419726"/>
              </a:xfrm>
              <a:prstGeom prst="rect">
                <a:avLst/>
              </a:prstGeom>
            </p:spPr>
          </p:pic>
          <p:pic>
            <p:nvPicPr>
              <p:cNvPr id="46" name="Picture 45" descr="20121121-01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9102" y="177342"/>
                <a:ext cx="874141" cy="472362"/>
              </a:xfrm>
              <a:prstGeom prst="rect">
                <a:avLst/>
              </a:prstGeom>
            </p:spPr>
          </p:pic>
        </p:grp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457199" y="1545895"/>
            <a:ext cx="6742089" cy="13093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5"/>
          </p:nvPr>
        </p:nvSpPr>
        <p:spPr>
          <a:xfrm>
            <a:off x="457200" y="2983821"/>
            <a:ext cx="6742089" cy="13093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6"/>
          </p:nvPr>
        </p:nvSpPr>
        <p:spPr>
          <a:xfrm>
            <a:off x="457200" y="4421748"/>
            <a:ext cx="6742090" cy="13093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7"/>
          </p:nvPr>
        </p:nvSpPr>
        <p:spPr>
          <a:xfrm>
            <a:off x="7379208" y="1545895"/>
            <a:ext cx="1307592" cy="13093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8"/>
          </p:nvPr>
        </p:nvSpPr>
        <p:spPr>
          <a:xfrm>
            <a:off x="7379208" y="2983821"/>
            <a:ext cx="1307592" cy="13093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/>
          </p:nvPr>
        </p:nvSpPr>
        <p:spPr>
          <a:xfrm>
            <a:off x="7379208" y="4421748"/>
            <a:ext cx="1307592" cy="13093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1" name="Slide Number Placeholder 5"/>
          <p:cNvSpPr txBox="1">
            <a:spLocks/>
          </p:cNvSpPr>
          <p:nvPr userDrawn="1"/>
        </p:nvSpPr>
        <p:spPr>
          <a:xfrm>
            <a:off x="5879572" y="6428232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144380" y="6100763"/>
            <a:ext cx="5642809" cy="600075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213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C06F-A7B7-463C-8872-6B85659609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ＭＳ Ｐゴシック" pitchFamily="-9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ea typeface="ＭＳ Ｐゴシック" pitchFamily="-9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65B17-D67F-49A7-BB4D-095F44C182C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6169025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2" name="Picture 8" descr="M&amp;Wordmark-maro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248400"/>
            <a:ext cx="17065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home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7" b="15158"/>
          <a:stretch>
            <a:fillRect/>
          </a:stretch>
        </p:blipFill>
        <p:spPr bwMode="auto">
          <a:xfrm>
            <a:off x="457200" y="6248400"/>
            <a:ext cx="37306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60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800000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800000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800000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800000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800000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800000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800000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80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environmentalchemistry.com/yogi/hazmat/placards/class7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hyperlink" Target="http://environmentalchemistry.com/yogi/hazmat/placards/class4.html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hyperlink" Target="http://environmentalchemistry.com/yogi/hazmat/placards/class6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Storage Area Labels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38400" y="3962400"/>
            <a:ext cx="5334000" cy="2209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/>
              <a:t>Relevant precautions: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Hazard type and relevant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Pictograms &amp;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Precautions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Label Color Code (</a:t>
            </a:r>
            <a:r>
              <a:rPr lang="en-US" dirty="0" err="1"/>
              <a:t>ChemAlert</a:t>
            </a:r>
            <a:r>
              <a:rPr lang="en-US" dirty="0"/>
              <a:t> Fischer</a:t>
            </a:r>
            <a:r>
              <a:rPr lang="en-US" dirty="0" smtClean="0"/>
              <a:t>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UMN </a:t>
            </a:r>
            <a:r>
              <a:rPr lang="en-US" dirty="0" err="1" smtClean="0"/>
              <a:t>Haz</a:t>
            </a:r>
            <a:r>
              <a:rPr lang="en-US" dirty="0" smtClean="0"/>
              <a:t>. Waste Codes</a:t>
            </a: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184323" y="3217067"/>
            <a:ext cx="2895600" cy="5067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Label </a:t>
            </a:r>
            <a:r>
              <a:rPr lang="en-US" sz="3600" dirty="0"/>
              <a:t>Color Code (</a:t>
            </a:r>
            <a:r>
              <a:rPr lang="en-US" sz="3600" dirty="0" err="1"/>
              <a:t>ChemAlert</a:t>
            </a:r>
            <a:r>
              <a:rPr lang="en-US" sz="3600" dirty="0"/>
              <a:t> Fischer)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181850" y="76200"/>
            <a:ext cx="1905000" cy="5067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DDC ##xx</a:t>
            </a:r>
            <a:endParaRPr lang="en-US" sz="3600" dirty="0"/>
          </a:p>
        </p:txBody>
      </p:sp>
      <p:sp>
        <p:nvSpPr>
          <p:cNvPr id="2" name="Diamond 1"/>
          <p:cNvSpPr/>
          <p:nvPr/>
        </p:nvSpPr>
        <p:spPr>
          <a:xfrm>
            <a:off x="228600" y="3581400"/>
            <a:ext cx="1828800" cy="1828800"/>
          </a:xfrm>
          <a:prstGeom prst="diamond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Picto</a:t>
            </a:r>
            <a:r>
              <a:rPr lang="en-US" dirty="0" smtClean="0">
                <a:solidFill>
                  <a:schemeClr val="tx1"/>
                </a:solidFill>
              </a:rPr>
              <a:t>-gram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450523" y="3162300"/>
            <a:ext cx="3733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Hazard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494663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/>
              <a:t>L</a:t>
            </a:r>
            <a:r>
              <a:rPr lang="en-US" sz="5400" dirty="0" smtClean="0"/>
              <a:t>ow </a:t>
            </a:r>
            <a:r>
              <a:rPr lang="en-US" sz="5400" u="sng" dirty="0" smtClean="0"/>
              <a:t>h</a:t>
            </a:r>
            <a:r>
              <a:rPr lang="en-US" sz="5400" dirty="0" smtClean="0"/>
              <a:t>azard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352800"/>
            <a:ext cx="6400800" cy="8382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Keep liquids below eye level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6104" y="4126938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okay to sort alphabetically</a:t>
            </a:r>
            <a:endParaRPr lang="en-US" sz="4000" dirty="0"/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0583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043739" y="3891933"/>
            <a:ext cx="2071686" cy="5067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Gray Label</a:t>
            </a:r>
            <a:endParaRPr lang="en-US" sz="3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043739" y="4537737"/>
            <a:ext cx="2071686" cy="506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Orange Label</a:t>
            </a:r>
            <a:endParaRPr lang="en-US" sz="36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043739" y="5238349"/>
            <a:ext cx="2071686" cy="50672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Green Label</a:t>
            </a:r>
            <a:endParaRPr lang="en-US" sz="36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324600" y="76200"/>
            <a:ext cx="2762250" cy="83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DDC 05xx, 06xx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94257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/>
              <a:t>Rad</a:t>
            </a:r>
            <a:r>
              <a:rPr lang="en-US" sz="5400" dirty="0" smtClean="0"/>
              <a:t>ioactive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352800"/>
            <a:ext cx="6400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Authorized Users Only!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6104" y="4126938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leave shielding in place</a:t>
            </a:r>
            <a:endParaRPr lang="en-US" sz="4000" dirty="0"/>
          </a:p>
        </p:txBody>
      </p:sp>
      <p:pic>
        <p:nvPicPr>
          <p:cNvPr id="6" name="Picture 25" descr="Radioactive: Clas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22163"/>
            <a:ext cx="1388037" cy="1388037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181850" y="76200"/>
            <a:ext cx="1905000" cy="5067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DDC ##RA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889964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/>
              <a:t>Bio</a:t>
            </a:r>
            <a:r>
              <a:rPr lang="en-US" sz="5400" dirty="0" smtClean="0"/>
              <a:t>hazard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352800"/>
            <a:ext cx="6400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 not touch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6104" y="4126938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materials must be inactivated before disposal</a:t>
            </a:r>
            <a:endParaRPr lang="en-US" sz="4000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48006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23422" r="50000" b="23481"/>
          <a:stretch/>
        </p:blipFill>
        <p:spPr bwMode="auto">
          <a:xfrm>
            <a:off x="1934291" y="3603576"/>
            <a:ext cx="846292" cy="94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61970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345" y="25908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5400" u="sng" dirty="0" smtClean="0"/>
              <a:t>M</a:t>
            </a:r>
            <a:r>
              <a:rPr lang="en-US" sz="5400" dirty="0" smtClean="0"/>
              <a:t>ercury or Heavy Metal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85" y="3962400"/>
            <a:ext cx="6400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 not ingest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419600" y="4724400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materials must be disposed as hazardous waste</a:t>
            </a:r>
            <a:endParaRPr lang="en-US" sz="4000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48006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16178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/>
              <a:t>Car</a:t>
            </a:r>
            <a:r>
              <a:rPr lang="en-US" sz="5400" dirty="0" smtClean="0"/>
              <a:t>cinogen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352800"/>
            <a:ext cx="6400800" cy="83820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Do not swallow, touch or inhale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6104" y="4126938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use appropriate gloves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48558"/>
            <a:ext cx="12922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62086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62652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5400" u="sng" dirty="0" smtClean="0"/>
              <a:t>R</a:t>
            </a:r>
            <a:r>
              <a:rPr lang="en-US" sz="5400" dirty="0" smtClean="0"/>
              <a:t>eproductive </a:t>
            </a:r>
            <a:r>
              <a:rPr lang="en-US" sz="5400" u="sng" dirty="0" smtClean="0"/>
              <a:t>T</a:t>
            </a:r>
            <a:r>
              <a:rPr lang="en-US" sz="5400" dirty="0" smtClean="0"/>
              <a:t>oxin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067596"/>
            <a:ext cx="6400800" cy="83820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Do not swallow, touch or inhale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62400" y="4884892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use appropriate gloves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2922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180012"/>
            <a:ext cx="190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25555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/>
              <a:t>Nano</a:t>
            </a:r>
            <a:r>
              <a:rPr lang="en-US" sz="5400" dirty="0" smtClean="0"/>
              <a:t>particle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067596"/>
            <a:ext cx="6400800" cy="83820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Do not swallow, touch or inhale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62400" y="4884892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use appropriate gloves</a:t>
            </a:r>
          </a:p>
          <a:p>
            <a:r>
              <a:rPr lang="en-US" sz="2800" dirty="0" smtClean="0"/>
              <a:t>Keep well sealed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12922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fc02.deviantart.net/fs25/i/2008/153/3/2/Nanohazard_warning_symbol_by_Pencilsha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21237"/>
            <a:ext cx="1371600" cy="12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7932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9067800" cy="1470025"/>
          </a:xfrm>
        </p:spPr>
        <p:txBody>
          <a:bodyPr>
            <a:normAutofit fontScale="90000"/>
          </a:bodyPr>
          <a:lstStyle/>
          <a:p>
            <a:r>
              <a:rPr lang="en-US" sz="5400" u="sng" dirty="0" smtClean="0"/>
              <a:t>F</a:t>
            </a:r>
            <a:r>
              <a:rPr lang="en-US" sz="5400" dirty="0" smtClean="0"/>
              <a:t>lammable </a:t>
            </a:r>
            <a:r>
              <a:rPr lang="en-US" sz="5400" u="sng" dirty="0" smtClean="0"/>
              <a:t>A</a:t>
            </a:r>
            <a:r>
              <a:rPr lang="en-US" sz="5400" dirty="0" smtClean="0"/>
              <a:t>cids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2800"/>
            <a:ext cx="5257800" cy="8382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Flammable &amp; Corrosive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81400" y="4404000"/>
            <a:ext cx="5029200" cy="146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 Keep away from oxidizers and ignition sources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Separate from Flammable Bases</a:t>
            </a:r>
            <a:endParaRPr lang="en-US" sz="40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73159"/>
            <a:ext cx="1385761" cy="13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7288" y="4823101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781800" y="76200"/>
            <a:ext cx="2305050" cy="5067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DDC 08cc, 02LO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132236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9067800" cy="1470025"/>
          </a:xfrm>
        </p:spPr>
        <p:txBody>
          <a:bodyPr>
            <a:normAutofit fontScale="90000"/>
          </a:bodyPr>
          <a:lstStyle/>
          <a:p>
            <a:r>
              <a:rPr lang="en-US" sz="5400" u="sng" dirty="0" smtClean="0"/>
              <a:t>F</a:t>
            </a:r>
            <a:r>
              <a:rPr lang="en-US" sz="5400" dirty="0" smtClean="0"/>
              <a:t>lammable </a:t>
            </a:r>
            <a:r>
              <a:rPr lang="en-US" sz="5400" u="sng" dirty="0" smtClean="0"/>
              <a:t>B</a:t>
            </a:r>
            <a:r>
              <a:rPr lang="en-US" sz="5400" dirty="0" smtClean="0"/>
              <a:t>ases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2800"/>
            <a:ext cx="5257800" cy="8382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Flammable &amp; Corrosive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81400" y="4404000"/>
            <a:ext cx="5029200" cy="146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 Keep away from oxidizers and ignition sources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Separate from Flammable Acids</a:t>
            </a:r>
            <a:endParaRPr lang="en-US" sz="40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73159"/>
            <a:ext cx="1385761" cy="13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7288" y="4823101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629400" y="76200"/>
            <a:ext cx="2457450" cy="5067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DDC 08cc, 01LO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032010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2362200"/>
            <a:ext cx="9525000" cy="1524001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Time Sensitive Materials</a:t>
            </a:r>
            <a:br>
              <a:rPr lang="en-US" sz="5400" dirty="0" smtClean="0"/>
            </a:br>
            <a:r>
              <a:rPr lang="en-US" sz="5400" dirty="0" smtClean="0"/>
              <a:t>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10000"/>
            <a:ext cx="5257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Peroxide Formers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81400" y="4671786"/>
            <a:ext cx="5029200" cy="146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AVOID metal caps, heat, light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/>
              <a:t>Visually check for crystals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/>
              <a:t>Test every 1, 3, 6 or 12 months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/>
              <a:t>Dispose if </a:t>
            </a:r>
            <a:r>
              <a:rPr lang="en-US" sz="2800" u="sng" dirty="0"/>
              <a:t>&gt;</a:t>
            </a:r>
            <a:r>
              <a:rPr lang="en-US" sz="2800" dirty="0"/>
              <a:t> 80 ppm peroxides or &gt; 2 </a:t>
            </a:r>
            <a:r>
              <a:rPr lang="en-US" sz="2800" dirty="0" err="1"/>
              <a:t>yrs</a:t>
            </a:r>
            <a:endParaRPr lang="en-US" sz="28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82" y="2664318"/>
            <a:ext cx="1318986" cy="131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2" y="49530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0063" y="499239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8" y="4101298"/>
            <a:ext cx="368862" cy="6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qual 3"/>
          <p:cNvSpPr/>
          <p:nvPr/>
        </p:nvSpPr>
        <p:spPr>
          <a:xfrm>
            <a:off x="1524532" y="5422105"/>
            <a:ext cx="381000" cy="347663"/>
          </a:xfrm>
          <a:prstGeom prst="mathEqua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5719" y="4114800"/>
            <a:ext cx="0" cy="685800"/>
          </a:xfrm>
          <a:prstGeom prst="straightConnector1">
            <a:avLst/>
          </a:prstGeom>
          <a:ln w="12700" cap="sq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7181850" y="76200"/>
            <a:ext cx="1905000" cy="5067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DDC ##PF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12433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93775"/>
          </a:xfrm>
        </p:spPr>
        <p:txBody>
          <a:bodyPr/>
          <a:lstStyle/>
          <a:p>
            <a:r>
              <a:rPr lang="en-US" dirty="0" smtClean="0"/>
              <a:t>Storage Area Labels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38400" y="3276600"/>
            <a:ext cx="5334000" cy="2895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Available formats: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Paper copy (print &amp; tape to area)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Stickers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Magnets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28531" r="50000" b="32268"/>
          <a:stretch/>
        </p:blipFill>
        <p:spPr bwMode="auto">
          <a:xfrm>
            <a:off x="76200" y="4724400"/>
            <a:ext cx="1406588" cy="14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23" y="4503716"/>
            <a:ext cx="1960927" cy="139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r="39481" b="15325"/>
          <a:stretch/>
        </p:blipFill>
        <p:spPr>
          <a:xfrm>
            <a:off x="304801" y="2947012"/>
            <a:ext cx="1524000" cy="1556704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777481" cy="58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46819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2590800"/>
            <a:ext cx="9220200" cy="1524001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Temperature Sensitive Materials </a:t>
            </a:r>
            <a:br>
              <a:rPr lang="en-US" sz="5400" dirty="0" smtClean="0"/>
            </a:br>
            <a:r>
              <a:rPr lang="en-US" sz="5400" dirty="0" smtClean="0"/>
              <a:t>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5257800" cy="8382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Must keep below ____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86200" y="5025156"/>
            <a:ext cx="4724400" cy="918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Store in secondary containers to segregate hazards &amp; contain spills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6200" y="5025156"/>
            <a:ext cx="3810000" cy="106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/>
              <a:t>If not working: </a:t>
            </a:r>
          </a:p>
          <a:p>
            <a:pPr algn="l"/>
            <a:r>
              <a:rPr lang="en-US" sz="2800" dirty="0" smtClean="0"/>
              <a:t>Contact_______________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 Keep door closed &amp; or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Relocate materials</a:t>
            </a:r>
          </a:p>
        </p:txBody>
      </p:sp>
      <p:pic>
        <p:nvPicPr>
          <p:cNvPr id="9217" name="Picture 1" descr="C:\Users\engl0131\AppData\Local\Microsoft\Windows\Temporary Internet Files\Content.IE5\PLW3O4R4\MC90043259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1371372" cy="13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engl0131\AppData\Local\Microsoft\Windows\Temporary Internet Files\Content.IE5\QYJFE25I\MC9002857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91713"/>
            <a:ext cx="1081491" cy="127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3750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2590800"/>
            <a:ext cx="9220200" cy="1524001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Light Sensitive Materials </a:t>
            </a:r>
            <a:br>
              <a:rPr lang="en-US" sz="5400" dirty="0" smtClean="0"/>
            </a:br>
            <a:r>
              <a:rPr lang="en-US" sz="5400" dirty="0" smtClean="0"/>
              <a:t>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114800"/>
            <a:ext cx="3962400" cy="8382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Keep dark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86200" y="5025156"/>
            <a:ext cx="4724400" cy="9184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Store in sealed light blocking containment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6200" y="5025156"/>
            <a:ext cx="3810000" cy="106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/>
              <a:t>If light block fails: </a:t>
            </a:r>
          </a:p>
          <a:p>
            <a:pPr algn="l"/>
            <a:r>
              <a:rPr lang="en-US" sz="2800" dirty="0" smtClean="0"/>
              <a:t>Contact_______________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 Keep closed &amp; or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Relocate materials</a:t>
            </a:r>
          </a:p>
        </p:txBody>
      </p:sp>
      <p:pic>
        <p:nvPicPr>
          <p:cNvPr id="1026" name="Picture 2" descr="C:\Users\engl0131\AppData\Local\Microsoft\Windows\Temporary Internet Files\Content.IE5\29QRCP0D\MC9004404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150876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563880" y="3230880"/>
            <a:ext cx="1905000" cy="1752600"/>
          </a:xfrm>
          <a:prstGeom prst="mathMultiply">
            <a:avLst/>
          </a:prstGeom>
          <a:solidFill>
            <a:schemeClr val="tx1"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4990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927" y="2514600"/>
            <a:ext cx="9220200" cy="121920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Wet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77000" cy="838200"/>
          </a:xfrm>
        </p:spPr>
        <p:txBody>
          <a:bodyPr>
            <a:normAutofit fontScale="47500" lnSpcReduction="20000"/>
          </a:bodyPr>
          <a:lstStyle/>
          <a:p>
            <a:r>
              <a:rPr lang="en-US" sz="6500" dirty="0" smtClean="0"/>
              <a:t>Keep moist </a:t>
            </a:r>
          </a:p>
          <a:p>
            <a:r>
              <a:rPr lang="en-US" sz="4000" dirty="0" smtClean="0"/>
              <a:t>Do NOT allow to dehydrate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00400" y="5025156"/>
            <a:ext cx="5410200" cy="9184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Store in </a:t>
            </a:r>
            <a:r>
              <a:rPr lang="en-US" sz="2800" dirty="0" err="1" smtClean="0"/>
              <a:t>overpack</a:t>
            </a:r>
            <a:r>
              <a:rPr lang="en-US" sz="2800" dirty="0" smtClean="0"/>
              <a:t> with wet towel to maintain humidity</a:t>
            </a:r>
          </a:p>
        </p:txBody>
      </p:sp>
      <p:pic>
        <p:nvPicPr>
          <p:cNvPr id="7170" name="Picture 2" descr="C:\Users\engl0131\AppData\Local\Microsoft\Windows\Temporary Internet Files\Content.IE5\QYJFE25I\MP90040001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1686503" cy="11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0505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927" y="2514600"/>
            <a:ext cx="9220200" cy="121920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Dry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77000" cy="838200"/>
          </a:xfrm>
        </p:spPr>
        <p:txBody>
          <a:bodyPr>
            <a:normAutofit fontScale="47500" lnSpcReduction="20000"/>
          </a:bodyPr>
          <a:lstStyle/>
          <a:p>
            <a:r>
              <a:rPr lang="en-US" sz="6500" dirty="0" smtClean="0"/>
              <a:t>Keep dry </a:t>
            </a:r>
          </a:p>
          <a:p>
            <a:r>
              <a:rPr lang="en-US" sz="4000" dirty="0" smtClean="0"/>
              <a:t>Protect from moisture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86200" y="5025156"/>
            <a:ext cx="4724400" cy="9184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Store with desiccant to remove humidity</a:t>
            </a:r>
          </a:p>
        </p:txBody>
      </p:sp>
      <p:pic>
        <p:nvPicPr>
          <p:cNvPr id="8198" name="Picture 6" descr="http://www.technicalscribe.net/resources/fragile_keep_dry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217" r="50076" b="-1"/>
          <a:stretch/>
        </p:blipFill>
        <p:spPr bwMode="auto">
          <a:xfrm>
            <a:off x="609600" y="3878444"/>
            <a:ext cx="1645339" cy="16059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6352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927" y="2514600"/>
            <a:ext cx="9220200" cy="121920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Vacuum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77000" cy="838200"/>
          </a:xfrm>
        </p:spPr>
        <p:txBody>
          <a:bodyPr>
            <a:normAutofit fontScale="47500" lnSpcReduction="20000"/>
          </a:bodyPr>
          <a:lstStyle/>
          <a:p>
            <a:r>
              <a:rPr lang="en-US" sz="6500" dirty="0" smtClean="0"/>
              <a:t>Risk of Projectiles</a:t>
            </a:r>
          </a:p>
          <a:p>
            <a:r>
              <a:rPr lang="en-US" sz="4000" dirty="0" smtClean="0"/>
              <a:t>Do NOT heat, cool or attempt to open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657600" y="4528552"/>
            <a:ext cx="5105400" cy="1567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Use plastic netting to control glass shards if implosion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Apply grease to seal before closing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Protect from impact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 descr="http://www.chem.ucla.edu/~bacher/CHEM174/glassware/desiccat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28552"/>
            <a:ext cx="12001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94753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927" y="2514601"/>
            <a:ext cx="9220200" cy="990599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Compressed Gas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77000" cy="838200"/>
          </a:xfrm>
        </p:spPr>
        <p:txBody>
          <a:bodyPr>
            <a:normAutofit fontScale="47500" lnSpcReduction="20000"/>
          </a:bodyPr>
          <a:lstStyle/>
          <a:p>
            <a:r>
              <a:rPr lang="en-US" sz="6500" dirty="0" smtClean="0"/>
              <a:t>Pressurized materials</a:t>
            </a:r>
          </a:p>
          <a:p>
            <a:r>
              <a:rPr lang="en-US" sz="4000" dirty="0" smtClean="0"/>
              <a:t>Do NOT heat, cool or attempt to open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657600" y="4528552"/>
            <a:ext cx="5105400" cy="1567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Secure upright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Protect valve from impact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6693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4528552"/>
            <a:ext cx="842146" cy="161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181850" y="76200"/>
            <a:ext cx="1905000" cy="5067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DDC ##CG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490387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010400" cy="1470025"/>
          </a:xfrm>
        </p:spPr>
        <p:txBody>
          <a:bodyPr/>
          <a:lstStyle/>
          <a:p>
            <a:r>
              <a:rPr lang="en-US" dirty="0" smtClean="0"/>
              <a:t>Work Area Labels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24400" y="4038600"/>
            <a:ext cx="4267200" cy="2209799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Emergency Contacts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Shut down instructions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Hazards present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60375" y="4027713"/>
            <a:ext cx="3959225" cy="220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Unattended materials</a:t>
            </a: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Areas where the hazard is </a:t>
            </a:r>
            <a:r>
              <a:rPr lang="en-US" dirty="0" smtClean="0"/>
              <a:t>constant</a:t>
            </a:r>
            <a:endParaRPr lang="en-US" dirty="0"/>
          </a:p>
        </p:txBody>
      </p:sp>
      <p:sp>
        <p:nvSpPr>
          <p:cNvPr id="2" name="AutoShape 6" descr="https://mail-attachment.googleusercontent.com/attachment/u/0/?ui=2&amp;ik=e31e248510&amp;view=att&amp;th=138b8fe33951989c&amp;attid=0.1&amp;disp=inline&amp;realattid=f_h50yy8jw0&amp;safe=1&amp;zw&amp;saduie=AG9B_P-Q1nLCYYe2wHsCFI4VT_sr&amp;sadet=1363802397770&amp;sads=VkJK4ujzBvqG5q_WDyyJny4oJg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https://mail-attachment.googleusercontent.com/attachment/u/0/?ui=2&amp;ik=e31e248510&amp;view=att&amp;th=138b8fe33951989c&amp;attid=0.1&amp;disp=inline&amp;realattid=f_h50yy8jw0&amp;safe=1&amp;zw&amp;saduie=AG9B_P-Q1nLCYYe2wHsCFI4VT_sr&amp;sadet=1363802397770&amp;sads=VkJK4ujzBvqG5q_WDyyJny4oJg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b="21428"/>
          <a:stretch/>
        </p:blipFill>
        <p:spPr bwMode="auto">
          <a:xfrm>
            <a:off x="6096000" y="312738"/>
            <a:ext cx="2667000" cy="190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2657" y="325186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500" dirty="0" smtClean="0"/>
              <a:t>Use for:</a:t>
            </a:r>
            <a:endParaRPr lang="en-US" sz="40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800600" y="325186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500" dirty="0" smtClean="0"/>
              <a:t>Include: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5152864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178253"/>
          </a:xfrm>
        </p:spPr>
        <p:txBody>
          <a:bodyPr/>
          <a:lstStyle/>
          <a:p>
            <a:r>
              <a:rPr lang="en-US" dirty="0" smtClean="0"/>
              <a:t>Work Area Labels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38400" y="3276600"/>
            <a:ext cx="5334000" cy="2895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Available formats: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Post-it notes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Stickers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Magnets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Window Decals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Suction cups w/Hang tags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28531" r="50000" b="32268"/>
          <a:stretch/>
        </p:blipFill>
        <p:spPr bwMode="auto">
          <a:xfrm>
            <a:off x="76200" y="4724400"/>
            <a:ext cx="1406588" cy="14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1600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http://www.uline.com/images/product/Large/S_16140_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15" y="3047652"/>
            <a:ext cx="960169" cy="9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/>
          <a:stretch/>
        </p:blipFill>
        <p:spPr>
          <a:xfrm>
            <a:off x="7086600" y="4160002"/>
            <a:ext cx="1452540" cy="1225705"/>
          </a:xfrm>
          <a:prstGeom prst="rect">
            <a:avLst/>
          </a:prstGeo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60" y="1828800"/>
            <a:ext cx="1380025" cy="98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025" y="4417973"/>
            <a:ext cx="408569" cy="30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68642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3032712"/>
            <a:ext cx="2721985" cy="8381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+mn-lt"/>
              </a:rPr>
              <a:t>Hazards: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1" y="3810000"/>
            <a:ext cx="4567825" cy="2438399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A</a:t>
            </a:r>
            <a:r>
              <a:rPr lang="en-US" dirty="0" smtClean="0"/>
              <a:t>cid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B</a:t>
            </a:r>
            <a:r>
              <a:rPr lang="en-US" dirty="0" smtClean="0"/>
              <a:t>ase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Ox</a:t>
            </a:r>
            <a:r>
              <a:rPr lang="en-US" dirty="0" smtClean="0"/>
              <a:t>idizer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F</a:t>
            </a:r>
            <a:r>
              <a:rPr lang="en-US" dirty="0" smtClean="0"/>
              <a:t>lammable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M</a:t>
            </a:r>
            <a:r>
              <a:rPr lang="en-US" dirty="0" smtClean="0"/>
              <a:t>ercury or Heavy Metal</a:t>
            </a:r>
            <a:endParaRPr lang="en-US" u="sng" dirty="0" smtClean="0"/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R</a:t>
            </a:r>
            <a:r>
              <a:rPr lang="en-US" dirty="0" smtClean="0"/>
              <a:t>eactive </a:t>
            </a:r>
            <a:r>
              <a:rPr lang="en-US" u="sng" dirty="0" smtClean="0"/>
              <a:t>A</a:t>
            </a:r>
            <a:r>
              <a:rPr lang="en-US" dirty="0" smtClean="0"/>
              <a:t>ir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R</a:t>
            </a:r>
            <a:r>
              <a:rPr lang="en-US" dirty="0" smtClean="0"/>
              <a:t>eactive </a:t>
            </a:r>
            <a:r>
              <a:rPr lang="en-US" u="sng" dirty="0" smtClean="0"/>
              <a:t>W</a:t>
            </a:r>
            <a:r>
              <a:rPr lang="en-US" dirty="0" smtClean="0"/>
              <a:t>ater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R</a:t>
            </a:r>
            <a:r>
              <a:rPr lang="en-US" dirty="0" smtClean="0"/>
              <a:t>eactive to </a:t>
            </a:r>
            <a:r>
              <a:rPr lang="en-US" u="sng" dirty="0" smtClean="0"/>
              <a:t>S</a:t>
            </a:r>
            <a:r>
              <a:rPr lang="en-US" dirty="0" smtClean="0"/>
              <a:t>hock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dirty="0" smtClean="0"/>
              <a:t>Inhalation </a:t>
            </a:r>
            <a:r>
              <a:rPr lang="en-US" u="sng" dirty="0" smtClean="0"/>
              <a:t>H</a:t>
            </a:r>
            <a:r>
              <a:rPr lang="en-US" dirty="0" smtClean="0"/>
              <a:t>azard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T</a:t>
            </a:r>
            <a:r>
              <a:rPr lang="en-US" dirty="0" smtClean="0"/>
              <a:t>oxic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L</a:t>
            </a:r>
            <a:r>
              <a:rPr lang="en-US" dirty="0" smtClean="0"/>
              <a:t>ow </a:t>
            </a:r>
            <a:r>
              <a:rPr lang="en-US" u="sng" dirty="0" smtClean="0"/>
              <a:t>H</a:t>
            </a:r>
            <a:r>
              <a:rPr lang="en-US" dirty="0" smtClean="0"/>
              <a:t>azard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Bio</a:t>
            </a:r>
            <a:r>
              <a:rPr lang="en-US" dirty="0" smtClean="0"/>
              <a:t>hazard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Rad</a:t>
            </a:r>
            <a:r>
              <a:rPr lang="en-US" dirty="0" smtClean="0"/>
              <a:t>ioactive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dirty="0" smtClean="0"/>
              <a:t>_________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dirty="0" smtClean="0"/>
              <a:t>_________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dirty="0" smtClean="0"/>
              <a:t>_________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dirty="0" smtClean="0"/>
              <a:t>_________</a:t>
            </a:r>
          </a:p>
          <a:p>
            <a:pPr marL="457200" indent="-457200" algn="l"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0" y="2514600"/>
            <a:ext cx="9135650" cy="88778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Contact:___________________________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648200" y="3200400"/>
            <a:ext cx="4487450" cy="302295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Emergency Shut Down:</a:t>
            </a:r>
          </a:p>
          <a:p>
            <a:pPr algn="l"/>
            <a:r>
              <a:rPr lang="en-US" dirty="0" smtClean="0"/>
              <a:t>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438400" y="1273175"/>
            <a:ext cx="6629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Unattended Reaction(s)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8709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0" y="1524000"/>
            <a:ext cx="5791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In Case of Emergency</a:t>
            </a:r>
            <a:endParaRPr lang="en-US" dirty="0"/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8350" y="3505200"/>
            <a:ext cx="9135650" cy="271815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Emergency Shut Down:</a:t>
            </a:r>
          </a:p>
          <a:p>
            <a:pPr algn="l"/>
            <a:r>
              <a:rPr lang="en-US" dirty="0" smtClean="0"/>
              <a:t>________________________________________________________________________________________________________________________________________</a:t>
            </a: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8350" y="2695192"/>
            <a:ext cx="9135650" cy="88778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Contact:___________________________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558562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12531"/>
            <a:ext cx="2000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82775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/>
              <a:t>A</a:t>
            </a:r>
            <a:r>
              <a:rPr lang="en-US" sz="5400" dirty="0" smtClean="0"/>
              <a:t>cid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33700"/>
            <a:ext cx="3733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Corrosive</a:t>
            </a:r>
            <a:endParaRPr lang="en-US" sz="4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17068"/>
            <a:ext cx="179546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124200" y="3733800"/>
            <a:ext cx="5962650" cy="2022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Separate organic and inorganic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Wear gloves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Protect metals (cover with plastic)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Wipe off seal after each use before closing</a:t>
            </a:r>
          </a:p>
          <a:p>
            <a:pPr algn="l"/>
            <a:endParaRPr lang="en-US" sz="4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191250" y="2963707"/>
            <a:ext cx="2895600" cy="5067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White Label</a:t>
            </a:r>
            <a:endParaRPr lang="en-US" sz="3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181850" y="76200"/>
            <a:ext cx="1905000" cy="5067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DDC 02xx</a:t>
            </a:r>
            <a:endParaRPr lang="en-US" sz="36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5756428"/>
            <a:ext cx="9144000" cy="5681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FYI- Cap Color Codes:</a:t>
            </a:r>
          </a:p>
          <a:p>
            <a:r>
              <a:rPr lang="en-US" sz="2300" dirty="0" smtClean="0">
                <a:solidFill>
                  <a:srgbClr val="663300"/>
                </a:solidFill>
              </a:rPr>
              <a:t>Acetic Acid—Brown</a:t>
            </a:r>
            <a:r>
              <a:rPr lang="en-US" sz="2300" dirty="0" smtClean="0"/>
              <a:t>  </a:t>
            </a:r>
            <a:r>
              <a:rPr lang="en-US" sz="2300" dirty="0" err="1" smtClean="0"/>
              <a:t>PhosphoricAcid</a:t>
            </a:r>
            <a:r>
              <a:rPr lang="en-US" sz="2300" dirty="0" smtClean="0"/>
              <a:t>—White </a:t>
            </a:r>
            <a:r>
              <a:rPr lang="en-US" sz="2300" dirty="0" err="1" smtClean="0">
                <a:solidFill>
                  <a:srgbClr val="0070C0"/>
                </a:solidFill>
              </a:rPr>
              <a:t>HydrochloricAcid</a:t>
            </a:r>
            <a:r>
              <a:rPr lang="en-US" sz="2300" dirty="0" smtClean="0">
                <a:solidFill>
                  <a:srgbClr val="0070C0"/>
                </a:solidFill>
              </a:rPr>
              <a:t>—Blue</a:t>
            </a:r>
            <a:r>
              <a:rPr lang="en-US" sz="2300" dirty="0" smtClean="0"/>
              <a:t> </a:t>
            </a:r>
            <a:r>
              <a:rPr lang="en-US" sz="2300" dirty="0" err="1" smtClean="0">
                <a:solidFill>
                  <a:srgbClr val="FFC000"/>
                </a:solidFill>
              </a:rPr>
              <a:t>SulfuricAcid</a:t>
            </a:r>
            <a:r>
              <a:rPr lang="en-US" sz="2300" dirty="0" smtClean="0">
                <a:solidFill>
                  <a:srgbClr val="FFC000"/>
                </a:solidFill>
              </a:rPr>
              <a:t>—Yellow</a:t>
            </a:r>
            <a:r>
              <a:rPr lang="en-US" sz="2300" dirty="0" smtClean="0"/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NitricAcid</a:t>
            </a:r>
            <a:r>
              <a:rPr lang="en-US" sz="2300" dirty="0" smtClean="0">
                <a:solidFill>
                  <a:srgbClr val="FF0000"/>
                </a:solidFill>
              </a:rPr>
              <a:t>—Red</a:t>
            </a:r>
            <a:r>
              <a:rPr lang="en-US" sz="2300" dirty="0"/>
              <a:t> </a:t>
            </a:r>
            <a:r>
              <a:rPr lang="en-US" sz="2300" dirty="0" smtClean="0">
                <a:solidFill>
                  <a:srgbClr val="00B050"/>
                </a:solidFill>
              </a:rPr>
              <a:t>Ammonium Hydroxide—Green</a:t>
            </a:r>
            <a:endParaRPr lang="en-US" sz="23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0489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00" y="1676400"/>
            <a:ext cx="5317299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Sensitive Materials</a:t>
            </a:r>
            <a:br>
              <a:rPr lang="en-US" dirty="0" smtClean="0"/>
            </a:br>
            <a:r>
              <a:rPr lang="en-US" sz="6700" dirty="0" smtClean="0"/>
              <a:t>Avoid: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3505200"/>
            <a:ext cx="8763000" cy="2578272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q"/>
            </a:pPr>
            <a:r>
              <a:rPr lang="en-US" sz="7000" dirty="0" smtClean="0"/>
              <a:t>Acids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7000" dirty="0"/>
              <a:t>Air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7000" dirty="0" smtClean="0"/>
              <a:t>Alcohols</a:t>
            </a:r>
            <a:endParaRPr lang="en-US" sz="7000" dirty="0"/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7000" dirty="0" smtClean="0"/>
              <a:t>Bases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7000" dirty="0"/>
              <a:t>Cold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7000" dirty="0"/>
              <a:t>Flammables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7000" dirty="0" smtClean="0"/>
              <a:t>Halogens</a:t>
            </a:r>
            <a:endParaRPr lang="en-US" sz="7000" dirty="0"/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7000" dirty="0"/>
              <a:t>Heat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7000" dirty="0"/>
              <a:t>Mercury or Heavy Metals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7000" dirty="0" smtClean="0"/>
              <a:t>Oxidizers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7000" dirty="0" smtClean="0"/>
              <a:t>Pressure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7000" dirty="0" smtClean="0"/>
              <a:t>Shock</a:t>
            </a:r>
            <a:endParaRPr lang="en-US" sz="7000" dirty="0"/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7000" dirty="0" smtClean="0"/>
              <a:t>Water</a:t>
            </a:r>
            <a:endParaRPr lang="en-US" sz="7000" dirty="0"/>
          </a:p>
          <a:p>
            <a:pPr marL="457200" indent="-457200" algn="l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 algn="l">
              <a:buFont typeface="Wingdings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142765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33600" y="1273175"/>
            <a:ext cx="6934200" cy="1470025"/>
          </a:xfrm>
        </p:spPr>
        <p:txBody>
          <a:bodyPr/>
          <a:lstStyle/>
          <a:p>
            <a:r>
              <a:rPr lang="en-US" dirty="0" smtClean="0"/>
              <a:t>Unattended Hazards:</a:t>
            </a:r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0" y="2743201"/>
            <a:ext cx="9144000" cy="3505200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A</a:t>
            </a:r>
            <a:r>
              <a:rPr lang="en-US" dirty="0" smtClean="0"/>
              <a:t>cid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B</a:t>
            </a:r>
            <a:r>
              <a:rPr lang="en-US" dirty="0" smtClean="0"/>
              <a:t>ase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Ox</a:t>
            </a:r>
            <a:r>
              <a:rPr lang="en-US" dirty="0" smtClean="0"/>
              <a:t>idizer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F</a:t>
            </a:r>
            <a:r>
              <a:rPr lang="en-US" dirty="0" smtClean="0"/>
              <a:t>lammable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M</a:t>
            </a:r>
            <a:r>
              <a:rPr lang="en-US" dirty="0" smtClean="0"/>
              <a:t>ercury or Heavy Metal</a:t>
            </a:r>
            <a:endParaRPr lang="en-US" u="sng" dirty="0" smtClean="0"/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R</a:t>
            </a:r>
            <a:r>
              <a:rPr lang="en-US" dirty="0" smtClean="0"/>
              <a:t>eactive </a:t>
            </a:r>
            <a:r>
              <a:rPr lang="en-US" u="sng" dirty="0" smtClean="0"/>
              <a:t>A</a:t>
            </a:r>
            <a:r>
              <a:rPr lang="en-US" dirty="0" smtClean="0"/>
              <a:t>ir</a:t>
            </a:r>
          </a:p>
          <a:p>
            <a:pPr marL="457200" indent="-457200" algn="l">
              <a:buFont typeface="Wingdings" pitchFamily="2" charset="2"/>
              <a:buChar char="q"/>
            </a:pPr>
            <a:endParaRPr lang="en-US" u="sng" dirty="0" smtClean="0"/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R</a:t>
            </a:r>
            <a:r>
              <a:rPr lang="en-US" dirty="0" smtClean="0"/>
              <a:t>eactive </a:t>
            </a:r>
            <a:r>
              <a:rPr lang="en-US" u="sng" dirty="0" smtClean="0"/>
              <a:t>W</a:t>
            </a:r>
            <a:r>
              <a:rPr lang="en-US" dirty="0" smtClean="0"/>
              <a:t>ater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R</a:t>
            </a:r>
            <a:r>
              <a:rPr lang="en-US" dirty="0" smtClean="0"/>
              <a:t>eactive to </a:t>
            </a:r>
            <a:r>
              <a:rPr lang="en-US" u="sng" dirty="0" smtClean="0"/>
              <a:t>S</a:t>
            </a:r>
            <a:r>
              <a:rPr lang="en-US" dirty="0" smtClean="0"/>
              <a:t>hock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dirty="0" smtClean="0"/>
              <a:t>Inhalation </a:t>
            </a:r>
            <a:r>
              <a:rPr lang="en-US" u="sng" dirty="0" smtClean="0"/>
              <a:t>H</a:t>
            </a:r>
            <a:r>
              <a:rPr lang="en-US" dirty="0" smtClean="0"/>
              <a:t>azard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T</a:t>
            </a:r>
            <a:r>
              <a:rPr lang="en-US" dirty="0" smtClean="0"/>
              <a:t>oxic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L</a:t>
            </a:r>
            <a:r>
              <a:rPr lang="en-US" dirty="0" smtClean="0"/>
              <a:t>ow </a:t>
            </a:r>
            <a:r>
              <a:rPr lang="en-US" u="sng" dirty="0" smtClean="0"/>
              <a:t>H</a:t>
            </a:r>
            <a:r>
              <a:rPr lang="en-US" dirty="0" smtClean="0"/>
              <a:t>azard</a:t>
            </a:r>
          </a:p>
          <a:p>
            <a:pPr marL="457200" indent="-457200" algn="l">
              <a:buFont typeface="Wingdings" pitchFamily="2" charset="2"/>
              <a:buChar char="q"/>
            </a:pPr>
            <a:endParaRPr lang="en-US" u="sng" dirty="0" smtClean="0"/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Bio</a:t>
            </a:r>
            <a:r>
              <a:rPr lang="en-US" dirty="0" smtClean="0"/>
              <a:t>hazard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u="sng" dirty="0" smtClean="0"/>
              <a:t>Rad</a:t>
            </a:r>
            <a:r>
              <a:rPr lang="en-US" dirty="0" smtClean="0"/>
              <a:t>ioactive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dirty="0" smtClean="0"/>
              <a:t>_________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dirty="0" smtClean="0"/>
              <a:t>_________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dirty="0" smtClean="0"/>
              <a:t>_________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dirty="0" smtClean="0"/>
              <a:t>_________</a:t>
            </a:r>
          </a:p>
          <a:p>
            <a:pPr marL="457200" indent="-457200" algn="l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 algn="l">
              <a:buFont typeface="Wingdings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29693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/>
              <a:t>B</a:t>
            </a:r>
            <a:r>
              <a:rPr lang="en-US" sz="5400" dirty="0" smtClean="0"/>
              <a:t>ase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8725" y="3352800"/>
            <a:ext cx="3733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Corrosive</a:t>
            </a:r>
            <a:endParaRPr lang="en-US" sz="4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7" y="3859521"/>
            <a:ext cx="179546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200400" y="4114800"/>
            <a:ext cx="54864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Wear gloves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Protect metals (cover with plastic)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Wipe off seal after each use before closing</a:t>
            </a:r>
            <a:endParaRPr lang="en-US" sz="4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172200" y="3352800"/>
            <a:ext cx="2895600" cy="5067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White Label</a:t>
            </a:r>
            <a:endParaRPr lang="en-US" sz="3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181850" y="76200"/>
            <a:ext cx="1905000" cy="5067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DDC 01xx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10665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/>
              <a:t>Ox</a:t>
            </a:r>
            <a:r>
              <a:rPr lang="en-US" sz="5400" dirty="0" smtClean="0"/>
              <a:t>idizer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8725" y="3352800"/>
            <a:ext cx="3733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Oxidizing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05200" y="4114800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keep away from combustible materials</a:t>
            </a:r>
            <a:endParaRPr lang="en-US" sz="4000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6162"/>
            <a:ext cx="1895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172200" y="3352800"/>
            <a:ext cx="2895600" cy="5067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Yellow Label</a:t>
            </a:r>
            <a:endParaRPr lang="en-US" sz="3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181850" y="76200"/>
            <a:ext cx="1905000" cy="5067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DDC 16xx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18164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/>
              <a:t>F</a:t>
            </a:r>
            <a:r>
              <a:rPr lang="en-US" sz="5400" dirty="0" smtClean="0"/>
              <a:t>lammable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8725" y="3352800"/>
            <a:ext cx="3733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Flammables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6104" y="4126938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keep away from oxidizers and ignition sources</a:t>
            </a:r>
            <a:endParaRPr lang="en-US" sz="40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172200" y="3352800"/>
            <a:ext cx="2895600" cy="50672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Red Label</a:t>
            </a:r>
            <a:endParaRPr lang="en-US" sz="3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181850" y="76200"/>
            <a:ext cx="1905000" cy="5067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DDC 08xx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56906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/>
              <a:t>R</a:t>
            </a:r>
            <a:r>
              <a:rPr lang="en-US" sz="5400" dirty="0" smtClean="0"/>
              <a:t>eactive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352800"/>
            <a:ext cx="6400800" cy="83820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Reacts with </a:t>
            </a:r>
            <a:r>
              <a:rPr lang="en-US" sz="4000" u="sng" dirty="0" smtClean="0"/>
              <a:t>A</a:t>
            </a:r>
            <a:r>
              <a:rPr lang="en-US" sz="4000" dirty="0" smtClean="0"/>
              <a:t>ir, </a:t>
            </a:r>
            <a:r>
              <a:rPr lang="en-US" sz="4000" u="sng" dirty="0" smtClean="0"/>
              <a:t>W</a:t>
            </a:r>
            <a:r>
              <a:rPr lang="en-US" sz="4000" dirty="0" smtClean="0"/>
              <a:t>ater or </a:t>
            </a:r>
            <a:r>
              <a:rPr lang="en-US" sz="4000" u="sng" dirty="0" smtClean="0"/>
              <a:t>S</a:t>
            </a:r>
            <a:r>
              <a:rPr lang="en-US" sz="4000" dirty="0" smtClean="0"/>
              <a:t>hock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6104" y="3886200"/>
            <a:ext cx="5617896" cy="144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Keep well sealed. Protect against moisture, &amp; vibration.</a:t>
            </a:r>
          </a:p>
          <a:p>
            <a:r>
              <a:rPr lang="en-US" sz="1700" dirty="0" smtClean="0"/>
              <a:t>Isolate from atmosphere by storing under inert gas (Nitrogen) or liquid (oil) </a:t>
            </a:r>
            <a:endParaRPr lang="en-US" sz="26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26938"/>
            <a:ext cx="1588062" cy="15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1462" y="4126938"/>
            <a:ext cx="1536138" cy="153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334000"/>
            <a:ext cx="944563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8" descr="Dangerous When Wet: Divisi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335587"/>
            <a:ext cx="942975" cy="942975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029450" y="5447815"/>
            <a:ext cx="2133600" cy="5067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Yellow Label</a:t>
            </a:r>
            <a:endParaRPr lang="en-US" sz="36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781801" y="76200"/>
            <a:ext cx="2305050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DDC 04xx, 12xx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17053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5400" u="sng" dirty="0" smtClean="0"/>
              <a:t>I</a:t>
            </a:r>
            <a:r>
              <a:rPr lang="en-US" sz="5400" dirty="0" smtClean="0"/>
              <a:t>nhalation </a:t>
            </a:r>
            <a:r>
              <a:rPr lang="en-US" sz="5400" u="sng" dirty="0" smtClean="0"/>
              <a:t>H</a:t>
            </a:r>
            <a:r>
              <a:rPr lang="en-US" sz="5400" dirty="0" smtClean="0"/>
              <a:t>azard 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352800"/>
            <a:ext cx="6400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Toxic if inhaled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6104" y="4126938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Keep well sealed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285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419600"/>
            <a:ext cx="1289304" cy="128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1" descr="Inhalation Hazard: Divis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965138"/>
            <a:ext cx="942975" cy="942975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965138"/>
            <a:ext cx="941832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043739" y="3891933"/>
            <a:ext cx="2071686" cy="50672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Blue Label</a:t>
            </a:r>
            <a:endParaRPr lang="en-US" sz="36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181850" y="76200"/>
            <a:ext cx="1905000" cy="5067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DDC ##PH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6553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/>
              <a:t>T</a:t>
            </a:r>
            <a:r>
              <a:rPr lang="en-US" sz="5400" dirty="0" smtClean="0"/>
              <a:t>oxic </a:t>
            </a:r>
            <a:r>
              <a:rPr lang="en-US" sz="1400" dirty="0" smtClean="0"/>
              <a:t>(if swallowed) </a:t>
            </a:r>
            <a:r>
              <a:rPr lang="en-US" sz="5400" dirty="0" smtClean="0"/>
              <a:t>Storage Area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352800"/>
            <a:ext cx="6400800" cy="83820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Do not swallow, touch or inhale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6104" y="4126938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</a:t>
            </a:r>
            <a:endParaRPr lang="en-US" sz="4000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507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200400" y="4279338"/>
            <a:ext cx="4516704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</a:t>
            </a:r>
            <a:r>
              <a:rPr lang="en-US" sz="2000" dirty="0" smtClean="0"/>
              <a:t>Wash hands after handling</a:t>
            </a:r>
            <a:endParaRPr lang="en-US" sz="4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043739" y="3891933"/>
            <a:ext cx="2071686" cy="50672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Blue Label</a:t>
            </a:r>
            <a:endParaRPr lang="en-US" sz="36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181850" y="76200"/>
            <a:ext cx="1905000" cy="5067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DDC 18xx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29202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632423"/>
      </a:dk2>
      <a:lt2>
        <a:srgbClr val="D99694"/>
      </a:lt2>
      <a:accent1>
        <a:srgbClr val="00B050"/>
      </a:accent1>
      <a:accent2>
        <a:srgbClr val="FFC000"/>
      </a:accent2>
      <a:accent3>
        <a:srgbClr val="4F81BD"/>
      </a:accent3>
      <a:accent4>
        <a:srgbClr val="FF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accent1">
                <a:lumMod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9544</TotalTime>
  <Words>758</Words>
  <Application>Microsoft Office PowerPoint</Application>
  <PresentationFormat>On-screen Show (4:3)</PresentationFormat>
  <Paragraphs>229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1_Office Theme</vt:lpstr>
      <vt:lpstr>2_Edge</vt:lpstr>
      <vt:lpstr>Storage Area Labels</vt:lpstr>
      <vt:lpstr>Storage Area Labels</vt:lpstr>
      <vt:lpstr>Acid Storage Area</vt:lpstr>
      <vt:lpstr>Base Storage Area</vt:lpstr>
      <vt:lpstr>Oxidizer Storage Area</vt:lpstr>
      <vt:lpstr>Flammable Storage Area</vt:lpstr>
      <vt:lpstr>Reactive Storage Area</vt:lpstr>
      <vt:lpstr>Inhalation Hazard Storage Area</vt:lpstr>
      <vt:lpstr>Toxic (if swallowed) Storage Area</vt:lpstr>
      <vt:lpstr>Low hazard Storage Area</vt:lpstr>
      <vt:lpstr>Radioactive Storage Area</vt:lpstr>
      <vt:lpstr>Biohazard Storage Area</vt:lpstr>
      <vt:lpstr>Mercury or Heavy Metal Storage Area</vt:lpstr>
      <vt:lpstr>Carcinogen Storage Area</vt:lpstr>
      <vt:lpstr>Reproductive Toxin Storage Area</vt:lpstr>
      <vt:lpstr>Nanoparticle Storage Area</vt:lpstr>
      <vt:lpstr>Flammable Acids Storage Area</vt:lpstr>
      <vt:lpstr>Flammable Bases Storage Area</vt:lpstr>
      <vt:lpstr>Time Sensitive Materials Storage Area</vt:lpstr>
      <vt:lpstr>Temperature Sensitive Materials  Storage Area</vt:lpstr>
      <vt:lpstr>Light Sensitive Materials  Storage Area</vt:lpstr>
      <vt:lpstr>Wet Storage Area</vt:lpstr>
      <vt:lpstr>Dry Storage Area</vt:lpstr>
      <vt:lpstr>Vacuum Storage Area</vt:lpstr>
      <vt:lpstr>Compressed Gas Storage Area</vt:lpstr>
      <vt:lpstr>Work Area Labels</vt:lpstr>
      <vt:lpstr>Work Area Labels</vt:lpstr>
      <vt:lpstr>Hazards:</vt:lpstr>
      <vt:lpstr>In Case of Emergency</vt:lpstr>
      <vt:lpstr>Sensitive Materials Avoid:</vt:lpstr>
      <vt:lpstr>Unattended Hazards: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Anna A Englund</cp:lastModifiedBy>
  <cp:revision>59</cp:revision>
  <cp:lastPrinted>2014-03-17T12:40:23Z</cp:lastPrinted>
  <dcterms:created xsi:type="dcterms:W3CDTF">2009-02-11T16:49:45Z</dcterms:created>
  <dcterms:modified xsi:type="dcterms:W3CDTF">2014-05-16T16:46:16Z</dcterms:modified>
</cp:coreProperties>
</file>